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7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179512" y="157010"/>
            <a:ext cx="8784978" cy="4820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ITLE"/>
          <p:cNvSpPr txBox="1"/>
          <p:nvPr>
            <p:ph type="title" hasCustomPrompt="1"/>
          </p:nvPr>
        </p:nvSpPr>
        <p:spPr>
          <a:xfrm>
            <a:off x="685800" y="1703035"/>
            <a:ext cx="7772400" cy="530228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xfrm>
            <a:off x="1371600" y="2319482"/>
            <a:ext cx="6400800" cy="1314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3382" y="3720150"/>
            <a:ext cx="2038036" cy="100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spcBef>
                <a:spcPts val="0"/>
              </a:spcBef>
              <a:defRPr sz="1200">
                <a:solidFill>
                  <a:schemeClr val="accent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770806" y="4885260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Click here to add title"/>
          <p:cNvSpPr txBox="1"/>
          <p:nvPr>
            <p:ph type="title" hasCustomPrompt="1"/>
          </p:nvPr>
        </p:nvSpPr>
        <p:spPr>
          <a:xfrm>
            <a:off x="323850" y="179999"/>
            <a:ext cx="8496300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  <p:sp>
        <p:nvSpPr>
          <p:cNvPr id="34" name="Body Level One…"/>
          <p:cNvSpPr txBox="1"/>
          <p:nvPr>
            <p:ph type="body" idx="1" hasCustomPrompt="1"/>
          </p:nvPr>
        </p:nvSpPr>
        <p:spPr>
          <a:xfrm>
            <a:off x="323999" y="1079999"/>
            <a:ext cx="8482874" cy="29151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932488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 hasCustomPrompt="1"/>
          </p:nvPr>
        </p:nvSpPr>
        <p:spPr>
          <a:xfrm>
            <a:off x="323999" y="1079999"/>
            <a:ext cx="4176002" cy="288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Click here to add title"/>
          <p:cNvSpPr txBox="1"/>
          <p:nvPr>
            <p:ph type="title" hasCustomPrompt="1"/>
          </p:nvPr>
        </p:nvSpPr>
        <p:spPr>
          <a:xfrm>
            <a:off x="323999" y="179999"/>
            <a:ext cx="8496946" cy="904801"/>
          </a:xfrm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ild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076205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Platshållare för bild 5"/>
          <p:cNvSpPr/>
          <p:nvPr>
            <p:ph type="pic" idx="21"/>
          </p:nvPr>
        </p:nvSpPr>
        <p:spPr>
          <a:xfrm>
            <a:off x="184150" y="168273"/>
            <a:ext cx="4105275" cy="47783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vå bilder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73816" y="4876277"/>
            <a:ext cx="358414" cy="35066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Platshållare för bild 5"/>
          <p:cNvSpPr/>
          <p:nvPr>
            <p:ph type="pic" sz="half" idx="21"/>
          </p:nvPr>
        </p:nvSpPr>
        <p:spPr>
          <a:xfrm>
            <a:off x="179511" y="2582897"/>
            <a:ext cx="4105152" cy="23624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4" name="Platshållare för bild 5"/>
          <p:cNvSpPr/>
          <p:nvPr>
            <p:ph type="pic" sz="half" idx="22"/>
          </p:nvPr>
        </p:nvSpPr>
        <p:spPr>
          <a:xfrm>
            <a:off x="179511" y="168117"/>
            <a:ext cx="4105152" cy="2414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4645026" y="1347613"/>
            <a:ext cx="4041776" cy="26642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here to change format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Click here to add title"/>
          <p:cNvSpPr txBox="1"/>
          <p:nvPr>
            <p:ph type="title" hasCustomPrompt="1"/>
          </p:nvPr>
        </p:nvSpPr>
        <p:spPr>
          <a:xfrm>
            <a:off x="4648834" y="387733"/>
            <a:ext cx="4037967" cy="9048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stor bild och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Platshållare för bild 5"/>
          <p:cNvSpPr/>
          <p:nvPr>
            <p:ph type="pic" idx="21"/>
          </p:nvPr>
        </p:nvSpPr>
        <p:spPr>
          <a:xfrm>
            <a:off x="177421" y="167728"/>
            <a:ext cx="8787067" cy="47802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5" name="Click here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here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vslutning">
    <p:bg>
      <p:bgPr>
        <a:gradFill flip="none" rotWithShape="1">
          <a:gsLst>
            <a:gs pos="0">
              <a:srgbClr val="F3F8FD"/>
            </a:gs>
            <a:gs pos="74000">
              <a:srgbClr val="97BCE9"/>
            </a:gs>
            <a:gs pos="83000">
              <a:srgbClr val="97BCE9"/>
            </a:gs>
            <a:gs pos="100000">
              <a:srgbClr val="B9D2F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234924" y="4966101"/>
            <a:ext cx="358414" cy="3506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 5"/>
          <p:cNvSpPr/>
          <p:nvPr/>
        </p:nvSpPr>
        <p:spPr>
          <a:xfrm>
            <a:off x="0" y="-1"/>
            <a:ext cx="9144000" cy="51976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3"/>
          <p:cNvSpPr/>
          <p:nvPr/>
        </p:nvSpPr>
        <p:spPr>
          <a:xfrm>
            <a:off x="179512" y="157009"/>
            <a:ext cx="8784978" cy="486187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1759" y="1275605"/>
            <a:ext cx="3784079" cy="1864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51629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9"/>
          <p:cNvSpPr/>
          <p:nvPr/>
        </p:nvSpPr>
        <p:spPr>
          <a:xfrm>
            <a:off x="-2531" y="3651870"/>
            <a:ext cx="4286500" cy="1511033"/>
          </a:xfrm>
          <a:prstGeom prst="rect">
            <a:avLst/>
          </a:prstGeom>
          <a:solidFill>
            <a:srgbClr val="587D9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10"/>
          <p:cNvSpPr/>
          <p:nvPr/>
        </p:nvSpPr>
        <p:spPr>
          <a:xfrm>
            <a:off x="179512" y="167730"/>
            <a:ext cx="8784978" cy="47788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2975" y="4867295"/>
            <a:ext cx="35841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spcBef>
                <a:spcPts val="5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319" y="3944816"/>
            <a:ext cx="1689586" cy="11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lick here to add title"/>
          <p:cNvSpPr txBox="1"/>
          <p:nvPr>
            <p:ph type="title" hasCustomPrompt="1"/>
          </p:nvPr>
        </p:nvSpPr>
        <p:spPr>
          <a:xfrm>
            <a:off x="323850" y="167729"/>
            <a:ext cx="8496300" cy="9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here to add title</a:t>
            </a:r>
          </a:p>
        </p:txBody>
      </p:sp>
      <p:sp>
        <p:nvSpPr>
          <p:cNvPr id="8" name="Rectangle 9"/>
          <p:cNvSpPr/>
          <p:nvPr/>
        </p:nvSpPr>
        <p:spPr>
          <a:xfrm>
            <a:off x="177421" y="4003952"/>
            <a:ext cx="8787067" cy="944062"/>
          </a:xfrm>
          <a:prstGeom prst="rect">
            <a:avLst/>
          </a:prstGeom>
          <a:gradFill>
            <a:gsLst>
              <a:gs pos="0">
                <a:srgbClr val="264468"/>
              </a:gs>
              <a:gs pos="85000">
                <a:schemeClr val="accent6">
                  <a:alpha val="0"/>
                </a:scheme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312" y="4119400"/>
            <a:ext cx="1389331" cy="6845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accent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7715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1193800" marR="0" indent="-2794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16859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2143125" marR="0" indent="-31432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Week 4: Summar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4: Summary</a:t>
            </a:r>
          </a:p>
        </p:txBody>
      </p:sp>
      <p:sp>
        <p:nvSpPr>
          <p:cNvPr id="109" name="KUL 4.0 IIoT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KUL 4.0 IIoT</a:t>
            </a:r>
          </a:p>
          <a:p>
            <a:pPr/>
            <a:r>
              <a:t>Jan van Deventer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Demand response with Eclipse Arrowhe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Demand response with Eclipse Arrowhead</a:t>
            </a:r>
          </a:p>
        </p:txBody>
      </p:sp>
      <p:pic>
        <p:nvPicPr>
          <p:cNvPr id="113" name="ArrowheadDH.pdf" descr="ArrowheadDH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47" y="807920"/>
            <a:ext cx="8669065" cy="4054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District heating substation demonst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District heating substation demonstrator</a:t>
            </a:r>
          </a:p>
        </p:txBody>
      </p:sp>
      <p:pic>
        <p:nvPicPr>
          <p:cNvPr id="117" name="IMG_4226.JPG" descr="IMG_42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751" y="996345"/>
            <a:ext cx="5264000" cy="39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34375" y="4885260"/>
            <a:ext cx="231277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An Industrial IoT Fra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Industrial IoT Framework</a:t>
            </a:r>
          </a:p>
        </p:txBody>
      </p:sp>
      <p:sp>
        <p:nvSpPr>
          <p:cNvPr id="121" name="Eclipse Arrowhead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Eclipse Arrowhead Framework</a:t>
            </a:r>
          </a:p>
          <a:p>
            <a:pPr lvl="1" marL="800100" indent="-342900">
              <a:buChar char="▪"/>
            </a:pPr>
            <a:r>
              <a:t>An interoperable cyber secure Service Oriented Architecture (SOA) system of systems with late binding, low latency and manageability.</a:t>
            </a:r>
          </a:p>
          <a:p>
            <a:pPr/>
            <a:r>
              <a:t>There are other commercial IIoT framework and platforms with different paradigms.</a:t>
            </a:r>
          </a:p>
          <a:p>
            <a:pPr lvl="1" marL="800100" indent="-342900">
              <a:buChar char="▪"/>
            </a:pPr>
            <a:r>
              <a:t>You should us the one that fits your needs (now and in the long term).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3204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2-4086 LTU powerpointmall">
  <a:themeElements>
    <a:clrScheme name="12-4086 LTU powerpointmal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86BBD"/>
      </a:accent1>
      <a:accent2>
        <a:srgbClr val="89A5BD"/>
      </a:accent2>
      <a:accent3>
        <a:srgbClr val="17416F"/>
      </a:accent3>
      <a:accent4>
        <a:srgbClr val="E2EEF7"/>
      </a:accent4>
      <a:accent5>
        <a:srgbClr val="0C4E95"/>
      </a:accent5>
      <a:accent6>
        <a:srgbClr val="032040"/>
      </a:accent6>
      <a:hlink>
        <a:srgbClr val="0000FF"/>
      </a:hlink>
      <a:folHlink>
        <a:srgbClr val="FF00FF"/>
      </a:folHlink>
    </a:clrScheme>
    <a:fontScheme name="12-4086 LTU powerpointmal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2-4086 LTU powerpointmal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